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DPI" initials="M" lastIdx="1" clrIdx="0">
    <p:extLst>
      <p:ext uri="{19B8F6BF-5375-455C-9EA6-DF929625EA0E}">
        <p15:presenceInfo xmlns:p15="http://schemas.microsoft.com/office/powerpoint/2012/main" userId="MDP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94AE"/>
    <a:srgbClr val="144D66"/>
    <a:srgbClr val="2039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90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9B1D-8672-4CEF-9454-19ED59E54207}" type="datetimeFigureOut">
              <a:rPr lang="zh-CN" altLang="en-US" smtClean="0"/>
              <a:t>2022/10/28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974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9B1D-8672-4CEF-9454-19ED59E54207}" type="datetimeFigureOut">
              <a:rPr lang="zh-CN" altLang="en-US" smtClean="0"/>
              <a:t>2022/10/28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5406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9B1D-8672-4CEF-9454-19ED59E54207}" type="datetimeFigureOut">
              <a:rPr lang="zh-CN" altLang="en-US" smtClean="0"/>
              <a:t>2022/10/28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9143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9B1D-8672-4CEF-9454-19ED59E54207}" type="datetimeFigureOut">
              <a:rPr lang="zh-CN" altLang="en-US" smtClean="0"/>
              <a:t>2022/10/28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13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9B1D-8672-4CEF-9454-19ED59E54207}" type="datetimeFigureOut">
              <a:rPr lang="zh-CN" altLang="en-US" smtClean="0"/>
              <a:t>2022/10/28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9250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9B1D-8672-4CEF-9454-19ED59E54207}" type="datetimeFigureOut">
              <a:rPr lang="zh-CN" altLang="en-US" smtClean="0"/>
              <a:t>2022/10/28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2416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9B1D-8672-4CEF-9454-19ED59E54207}" type="datetimeFigureOut">
              <a:rPr lang="zh-CN" altLang="en-US" smtClean="0"/>
              <a:t>2022/10/28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4286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9B1D-8672-4CEF-9454-19ED59E54207}" type="datetimeFigureOut">
              <a:rPr lang="zh-CN" altLang="en-US" smtClean="0"/>
              <a:t>2022/10/28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511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9B1D-8672-4CEF-9454-19ED59E54207}" type="datetimeFigureOut">
              <a:rPr lang="zh-CN" altLang="en-US" smtClean="0"/>
              <a:t>2022/10/28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2517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9B1D-8672-4CEF-9454-19ED59E54207}" type="datetimeFigureOut">
              <a:rPr lang="zh-CN" altLang="en-US" smtClean="0"/>
              <a:t>2022/10/28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7820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9B1D-8672-4CEF-9454-19ED59E54207}" type="datetimeFigureOut">
              <a:rPr lang="zh-CN" altLang="en-US" smtClean="0"/>
              <a:t>2022/10/28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073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B9B1D-8672-4CEF-9454-19ED59E54207}" type="datetimeFigureOut">
              <a:rPr lang="zh-CN" altLang="en-US" smtClean="0"/>
              <a:t>2022/10/28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62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.mdpi.com/journal/brainsci/special_issues/Q0UXGQ914R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mdpi.com/editorial_process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794" y="433178"/>
            <a:ext cx="2316078" cy="802601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59076" y="1593917"/>
            <a:ext cx="8584019" cy="448997"/>
          </a:xfrm>
        </p:spPr>
        <p:txBody>
          <a:bodyPr>
            <a:noAutofit/>
          </a:bodyPr>
          <a:lstStyle/>
          <a:p>
            <a:r>
              <a:rPr lang="en-US" altLang="zh-CN" sz="1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 Issue</a:t>
            </a:r>
            <a:r>
              <a:rPr lang="zh-CN" altLang="en-US" sz="1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zh-CN" sz="1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“The Contribution of Internal and External Factors to Human Spatial Navigation”</a:t>
            </a:r>
            <a:endParaRPr lang="zh-CN" altLang="en-US" sz="1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1083905" y="3575982"/>
            <a:ext cx="2146096" cy="4489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altLang="zh-CN" sz="1400" dirty="0">
                <a:latin typeface="Times New Roman" pitchFamily="18" charset="0"/>
                <a:cs typeface="Times New Roman" pitchFamily="18" charset="0"/>
              </a:rPr>
              <a:t>Dr. Laura Piccardi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77438" y="6018675"/>
            <a:ext cx="896656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Special Issue Website: </a:t>
            </a:r>
          </a:p>
          <a:p>
            <a:r>
              <a:rPr lang="en-US" sz="1400" dirty="0">
                <a:latin typeface="Times New Roman" pitchFamily="18" charset="0"/>
                <a:cs typeface="Times New Roman" pitchFamily="18" charset="0"/>
                <a:hlinkClick r:id="rId3"/>
              </a:rPr>
              <a:t>https://www.mdpi.com/journal/brainsci/special_issues/Q0UXGQ914R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altLang="zh-C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Submission Deadline: </a:t>
            </a:r>
            <a:r>
              <a:rPr lang="en-GB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 October 2023</a:t>
            </a: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Subtitle 1"/>
          <p:cNvSpPr txBox="1">
            <a:spLocks/>
          </p:cNvSpPr>
          <p:nvPr/>
        </p:nvSpPr>
        <p:spPr>
          <a:xfrm>
            <a:off x="3881639" y="2266698"/>
            <a:ext cx="4867742" cy="44899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900" b="1" dirty="0"/>
              <a:t>We welcome submissions to the special issue on the following aspects: </a:t>
            </a:r>
          </a:p>
          <a:p>
            <a:pPr algn="just"/>
            <a:endParaRPr lang="en-US" sz="1800" dirty="0"/>
          </a:p>
        </p:txBody>
      </p:sp>
      <p:sp>
        <p:nvSpPr>
          <p:cNvPr id="24" name="TextBox 23"/>
          <p:cNvSpPr txBox="1"/>
          <p:nvPr/>
        </p:nvSpPr>
        <p:spPr>
          <a:xfrm>
            <a:off x="4572000" y="2939479"/>
            <a:ext cx="41326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/>
              <a:t>   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1600" dirty="0"/>
              <a:t>    spatial navigation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1600" dirty="0"/>
              <a:t>    spatial cognition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1600" dirty="0"/>
              <a:t>    human navigation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1600" dirty="0"/>
              <a:t>    neuropsychology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1600" dirty="0"/>
              <a:t>    internal and external factors to spatial orientation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1600" dirty="0"/>
              <a:t>    healthy ageing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1600" dirty="0"/>
              <a:t>    life-span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1600" dirty="0"/>
              <a:t>    neurodegenerative disorders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1600" dirty="0"/>
              <a:t>    orienting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1600" dirty="0"/>
              <a:t>    spatial memory</a:t>
            </a:r>
          </a:p>
        </p:txBody>
      </p:sp>
      <p:sp>
        <p:nvSpPr>
          <p:cNvPr id="20" name="Oval 19"/>
          <p:cNvSpPr/>
          <p:nvPr/>
        </p:nvSpPr>
        <p:spPr>
          <a:xfrm>
            <a:off x="3881639" y="291805"/>
            <a:ext cx="1028834" cy="102086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2629" y="384985"/>
            <a:ext cx="1095469" cy="72206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617" y="309476"/>
            <a:ext cx="1086021" cy="1086021"/>
          </a:xfrm>
          <a:prstGeom prst="rect">
            <a:avLst/>
          </a:prstGeom>
        </p:spPr>
      </p:pic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610649"/>
              </p:ext>
            </p:extLst>
          </p:nvPr>
        </p:nvGraphicFramePr>
        <p:xfrm>
          <a:off x="3768584" y="229864"/>
          <a:ext cx="1297225" cy="1129717"/>
        </p:xfrm>
        <a:graphic>
          <a:graphicData uri="http://schemas.openxmlformats.org/drawingml/2006/table">
            <a:tbl>
              <a:tblPr/>
              <a:tblGrid>
                <a:gridCol w="1297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29717"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IMPACT</a:t>
                      </a:r>
                    </a:p>
                    <a:p>
                      <a:pPr algn="ctr"/>
                      <a:r>
                        <a:rPr lang="en-US" sz="11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FACTOR</a:t>
                      </a:r>
                    </a:p>
                    <a:p>
                      <a:pPr algn="ctr"/>
                      <a:r>
                        <a:rPr lang="en-US" sz="18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3.333</a:t>
                      </a:r>
                    </a:p>
                  </a:txBody>
                  <a:tcPr marL="5715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9" name="Oval 28"/>
          <p:cNvSpPr/>
          <p:nvPr/>
        </p:nvSpPr>
        <p:spPr>
          <a:xfrm>
            <a:off x="5004680" y="291805"/>
            <a:ext cx="1083299" cy="1018480"/>
          </a:xfrm>
          <a:prstGeom prst="ellipse">
            <a:avLst/>
          </a:prstGeom>
          <a:solidFill>
            <a:srgbClr val="5294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/>
          </a:p>
        </p:txBody>
      </p:sp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501028"/>
              </p:ext>
            </p:extLst>
          </p:nvPr>
        </p:nvGraphicFramePr>
        <p:xfrm>
          <a:off x="4778227" y="291064"/>
          <a:ext cx="1561706" cy="1234596"/>
        </p:xfrm>
        <a:graphic>
          <a:graphicData uri="http://schemas.openxmlformats.org/drawingml/2006/table">
            <a:tbl>
              <a:tblPr/>
              <a:tblGrid>
                <a:gridCol w="15617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34596">
                <a:tc>
                  <a:txBody>
                    <a:bodyPr/>
                    <a:lstStyle/>
                    <a:p>
                      <a:pPr algn="ctr"/>
                      <a:r>
                        <a:rPr lang="en-US" sz="1400" b="0" u="none" strike="noStrike" baseline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CITESCORE</a:t>
                      </a:r>
                    </a:p>
                    <a:p>
                      <a:pPr algn="ctr"/>
                      <a:r>
                        <a:rPr lang="en-US" sz="14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3.1</a:t>
                      </a:r>
                    </a:p>
                    <a:p>
                      <a:pPr algn="ctr"/>
                      <a:r>
                        <a:rPr lang="en-US" sz="1400" b="0" u="none" strike="noStrike" baseline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SCOPUS</a:t>
                      </a:r>
                      <a:endParaRPr lang="en-US" sz="1400" b="1" u="none" strike="noStrike" baseline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5715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A6BFF1F4-14F7-42B0-BF7F-C7EB67A632B4}"/>
              </a:ext>
            </a:extLst>
          </p:cNvPr>
          <p:cNvSpPr txBox="1"/>
          <p:nvPr/>
        </p:nvSpPr>
        <p:spPr>
          <a:xfrm>
            <a:off x="1455358" y="2006402"/>
            <a:ext cx="21460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CN" sz="1800" b="1" dirty="0">
                <a:latin typeface="Times New Roman" pitchFamily="18" charset="0"/>
                <a:cs typeface="Times New Roman" pitchFamily="18" charset="0"/>
              </a:rPr>
              <a:t>Guest Editors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6A61B7-43AE-4AFC-B323-8B18641D97C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8208" y="4018191"/>
            <a:ext cx="1095375" cy="10953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AFD08C2-086E-4DBE-BF23-5815326ACFE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99741" y="2433123"/>
            <a:ext cx="1114425" cy="12287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1E39172-EF3A-497E-8365-B8D47049E8E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53831" y="3984854"/>
            <a:ext cx="1181100" cy="11620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456A7C9-1F18-412E-A7E0-BC684ECDCD4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865548" y="4002536"/>
            <a:ext cx="1200150" cy="1133475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5A3211C3-A578-4865-817B-9B58046A3994}"/>
              </a:ext>
            </a:extLst>
          </p:cNvPr>
          <p:cNvSpPr txBox="1"/>
          <p:nvPr/>
        </p:nvSpPr>
        <p:spPr>
          <a:xfrm>
            <a:off x="99932" y="5193888"/>
            <a:ext cx="3781708" cy="5614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zh-CN"/>
            </a:defPPr>
            <a:lvl1pPr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latin typeface="Times New Roman" pitchFamily="18" charset="0"/>
                <a:cs typeface="Times New Roman" pitchFamily="18" charset="0"/>
              </a:defRPr>
            </a:lvl1pPr>
            <a:lvl2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/>
            </a:lvl2pPr>
            <a:lvl3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3pPr>
            <a:lvl4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4pPr>
            <a:lvl5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5pPr>
            <a:lvl6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6pPr>
            <a:lvl7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7pPr>
            <a:lvl8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8pPr>
            <a:lvl9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9pPr>
          </a:lstStyle>
          <a:p>
            <a:r>
              <a:rPr lang="en-US" dirty="0"/>
              <a:t>Dr. Raffaella Nori,  Dr. Jose Manuel </a:t>
            </a:r>
            <a:r>
              <a:rPr lang="en-US" dirty="0" err="1"/>
              <a:t>Cimadevilla</a:t>
            </a:r>
            <a:r>
              <a:rPr lang="en-US" dirty="0"/>
              <a:t>, Dr. Maria </a:t>
            </a:r>
            <a:r>
              <a:rPr lang="en-US" dirty="0" err="1"/>
              <a:t>Kozhevnikov</a:t>
            </a:r>
            <a:r>
              <a:rPr lang="en-US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490900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/>
          <p:nvPr/>
        </p:nvSpPr>
        <p:spPr>
          <a:xfrm>
            <a:off x="3881639" y="291805"/>
            <a:ext cx="1028834" cy="102086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6086" y="5080451"/>
            <a:ext cx="3056618" cy="735002"/>
          </a:xfrm>
        </p:spPr>
        <p:txBody>
          <a:bodyPr>
            <a:noAutofit/>
          </a:bodyPr>
          <a:lstStyle/>
          <a:p>
            <a:r>
              <a:rPr lang="en-US" altLang="zh-CN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Editor-in-Chief</a:t>
            </a:r>
          </a:p>
          <a:p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Stephen D. </a:t>
            </a:r>
            <a:r>
              <a:rPr lang="en-US" altLang="zh-CN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Meriney</a:t>
            </a:r>
            <a:endParaRPr lang="en-US" altLang="zh-C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 of Pittsburgh, USA</a:t>
            </a:r>
          </a:p>
          <a:p>
            <a:endParaRPr lang="en-US" altLang="zh-C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9159" y="6152033"/>
            <a:ext cx="301717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Journal website</a:t>
            </a:r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mdpi.com/journal/</a:t>
            </a:r>
            <a:r>
              <a:rPr lang="en-US" altLang="zh-CN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brainsci</a:t>
            </a:r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2629" y="384985"/>
            <a:ext cx="1095469" cy="72206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501" y="723800"/>
            <a:ext cx="2316078" cy="80260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617" y="309476"/>
            <a:ext cx="1086021" cy="1086021"/>
          </a:xfrm>
          <a:prstGeom prst="rect">
            <a:avLst/>
          </a:prstGeom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324261"/>
              </p:ext>
            </p:extLst>
          </p:nvPr>
        </p:nvGraphicFramePr>
        <p:xfrm>
          <a:off x="3768584" y="229864"/>
          <a:ext cx="1297225" cy="1129717"/>
        </p:xfrm>
        <a:graphic>
          <a:graphicData uri="http://schemas.openxmlformats.org/drawingml/2006/table">
            <a:tbl>
              <a:tblPr/>
              <a:tblGrid>
                <a:gridCol w="1297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29717"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IMPACT</a:t>
                      </a:r>
                    </a:p>
                    <a:p>
                      <a:pPr algn="ctr"/>
                      <a:r>
                        <a:rPr lang="en-US" sz="11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FACTOR</a:t>
                      </a:r>
                    </a:p>
                    <a:p>
                      <a:pPr algn="ctr"/>
                      <a:r>
                        <a:rPr lang="en-US" sz="18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3.333</a:t>
                      </a:r>
                    </a:p>
                  </a:txBody>
                  <a:tcPr marL="5715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Oval 13"/>
          <p:cNvSpPr/>
          <p:nvPr/>
        </p:nvSpPr>
        <p:spPr>
          <a:xfrm>
            <a:off x="5004680" y="291805"/>
            <a:ext cx="1083299" cy="1018480"/>
          </a:xfrm>
          <a:prstGeom prst="ellipse">
            <a:avLst/>
          </a:prstGeom>
          <a:solidFill>
            <a:srgbClr val="5294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501769"/>
              </p:ext>
            </p:extLst>
          </p:nvPr>
        </p:nvGraphicFramePr>
        <p:xfrm>
          <a:off x="4778227" y="291064"/>
          <a:ext cx="1561706" cy="1234596"/>
        </p:xfrm>
        <a:graphic>
          <a:graphicData uri="http://schemas.openxmlformats.org/drawingml/2006/table">
            <a:tbl>
              <a:tblPr/>
              <a:tblGrid>
                <a:gridCol w="15617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34596">
                <a:tc>
                  <a:txBody>
                    <a:bodyPr/>
                    <a:lstStyle/>
                    <a:p>
                      <a:pPr algn="ctr"/>
                      <a:r>
                        <a:rPr lang="en-US" sz="1400" b="0" u="none" strike="noStrike" baseline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CITESCORE</a:t>
                      </a:r>
                    </a:p>
                    <a:p>
                      <a:pPr algn="ctr"/>
                      <a:r>
                        <a:rPr lang="en-US" sz="14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3.1</a:t>
                      </a:r>
                    </a:p>
                    <a:p>
                      <a:pPr algn="ctr"/>
                      <a:r>
                        <a:rPr lang="en-US" sz="1400" b="0" u="none" strike="noStrike" baseline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SCOPUS</a:t>
                      </a:r>
                      <a:endParaRPr lang="en-US" sz="1400" b="1" u="none" strike="noStrike" baseline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5715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" name="Title 1"/>
          <p:cNvSpPr txBox="1">
            <a:spLocks/>
          </p:cNvSpPr>
          <p:nvPr/>
        </p:nvSpPr>
        <p:spPr>
          <a:xfrm>
            <a:off x="725501" y="1543481"/>
            <a:ext cx="7189290" cy="4287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1600" b="1" dirty="0">
                <a:solidFill>
                  <a:srgbClr val="144D66"/>
                </a:solidFill>
              </a:rPr>
              <a:t>An Open Access Journal by MDPI   </a:t>
            </a:r>
            <a:endParaRPr lang="zh-CN" altLang="en-US" sz="1600" b="1" dirty="0">
              <a:solidFill>
                <a:srgbClr val="144D6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792278" y="1635996"/>
            <a:ext cx="3846697" cy="330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Subject Areas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cognitive neuroscience 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developmental neuroscience 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molecular and cellular neuroscience 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neural engineering 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neuroimaging 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neurolinguistics</a:t>
            </a:r>
            <a:r>
              <a:rPr lang="en-US" altLang="zh-CN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neuroscience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systems neuroscience 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theoretical and computational neuroscience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fr-FR" altLang="zh-CN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</a:t>
            </a:r>
            <a:r>
              <a:rPr lang="fr-FR" altLang="zh-CN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neuroscience 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fr-FR" altLang="zh-CN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educational</a:t>
            </a:r>
            <a:r>
              <a:rPr lang="fr-FR" altLang="zh-CN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neuroscience 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fr-FR" altLang="zh-CN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behavioral</a:t>
            </a:r>
            <a:r>
              <a:rPr lang="fr-FR" altLang="zh-CN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neuroscience </a:t>
            </a:r>
            <a:r>
              <a:rPr lang="en-US" altLang="zh-CN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altLang="zh-CN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9549" y="2887423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4E3AE31-5CB6-4815-AFBF-A65457DCC5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1975" y="3364941"/>
            <a:ext cx="1748485" cy="1613987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8F4F612E-322D-44EB-8AE4-B8719F990626}"/>
              </a:ext>
            </a:extLst>
          </p:cNvPr>
          <p:cNvSpPr txBox="1"/>
          <p:nvPr/>
        </p:nvSpPr>
        <p:spPr>
          <a:xfrm>
            <a:off x="617032" y="2302648"/>
            <a:ext cx="311771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i="1" dirty="0">
                <a:solidFill>
                  <a:srgbClr val="0070C0"/>
                </a:solidFill>
              </a:rPr>
              <a:t>Brain Sciences </a:t>
            </a:r>
            <a:r>
              <a:rPr lang="en-US" sz="1400" dirty="0"/>
              <a:t>(ISSN 2076-3425) is an international, </a:t>
            </a:r>
            <a:r>
              <a:rPr lang="en-US" sz="1400" dirty="0">
                <a:hlinkClick r:id="rId6"/>
              </a:rPr>
              <a:t>peer-reviewed</a:t>
            </a:r>
            <a:r>
              <a:rPr lang="en-US" sz="1400" dirty="0"/>
              <a:t>, open access journal on neuroscience, published monthly online by MDPI.</a:t>
            </a:r>
          </a:p>
        </p:txBody>
      </p:sp>
      <p:sp>
        <p:nvSpPr>
          <p:cNvPr id="20" name="Google Shape;64;p13">
            <a:extLst>
              <a:ext uri="{FF2B5EF4-FFF2-40B4-BE49-F238E27FC236}">
                <a16:creationId xmlns:a16="http://schemas.microsoft.com/office/drawing/2014/main" id="{65EA3D40-A175-4A40-B3E1-997C6CBB92B6}"/>
              </a:ext>
            </a:extLst>
          </p:cNvPr>
          <p:cNvSpPr txBox="1"/>
          <p:nvPr/>
        </p:nvSpPr>
        <p:spPr>
          <a:xfrm>
            <a:off x="5268204" y="4893101"/>
            <a:ext cx="2720400" cy="493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400" dirty="0">
                <a:solidFill>
                  <a:schemeClr val="dk1"/>
                </a:solidFill>
              </a:rPr>
              <a:t>High Visibility</a:t>
            </a:r>
          </a:p>
        </p:txBody>
      </p:sp>
      <p:sp>
        <p:nvSpPr>
          <p:cNvPr id="22" name="Google Shape;64;p13">
            <a:extLst>
              <a:ext uri="{FF2B5EF4-FFF2-40B4-BE49-F238E27FC236}">
                <a16:creationId xmlns:a16="http://schemas.microsoft.com/office/drawing/2014/main" id="{27E153B2-3718-4015-8839-8F0ED8101D42}"/>
              </a:ext>
            </a:extLst>
          </p:cNvPr>
          <p:cNvSpPr txBox="1"/>
          <p:nvPr/>
        </p:nvSpPr>
        <p:spPr>
          <a:xfrm>
            <a:off x="5262536" y="5335548"/>
            <a:ext cx="3245562" cy="754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118181"/>
              </a:lnSpc>
            </a:pPr>
            <a:r>
              <a:rPr lang="en-GB" sz="1400" b="1" i="1" dirty="0">
                <a:solidFill>
                  <a:srgbClr val="BF9000"/>
                </a:solidFill>
              </a:rPr>
              <a:t>18.5</a:t>
            </a:r>
            <a:r>
              <a:rPr lang="en-GB" sz="1400" dirty="0">
                <a:solidFill>
                  <a:schemeClr val="dk1"/>
                </a:solidFill>
              </a:rPr>
              <a:t> days First Decision to Authors</a:t>
            </a:r>
          </a:p>
          <a:p>
            <a:pPr>
              <a:lnSpc>
                <a:spcPct val="118181"/>
              </a:lnSpc>
            </a:pPr>
            <a:r>
              <a:rPr lang="en-GB" sz="1400" b="1" i="1" dirty="0">
                <a:solidFill>
                  <a:srgbClr val="BF9000"/>
                </a:solidFill>
              </a:rPr>
              <a:t>2.6 </a:t>
            </a:r>
            <a:r>
              <a:rPr lang="en-GB" sz="1400" dirty="0">
                <a:solidFill>
                  <a:schemeClr val="dk1"/>
                </a:solidFill>
              </a:rPr>
              <a:t> days </a:t>
            </a:r>
            <a:r>
              <a:rPr lang="en-US" sz="1400" dirty="0"/>
              <a:t>acceptance to publication</a:t>
            </a:r>
            <a:endParaRPr sz="1400" dirty="0">
              <a:solidFill>
                <a:schemeClr val="dk1"/>
              </a:solidFill>
            </a:endParaRPr>
          </a:p>
        </p:txBody>
      </p:sp>
      <p:sp>
        <p:nvSpPr>
          <p:cNvPr id="23" name="Google Shape;63;p13">
            <a:extLst>
              <a:ext uri="{FF2B5EF4-FFF2-40B4-BE49-F238E27FC236}">
                <a16:creationId xmlns:a16="http://schemas.microsoft.com/office/drawing/2014/main" id="{9F9B8085-2377-4537-8DA3-D8C50FE36948}"/>
              </a:ext>
            </a:extLst>
          </p:cNvPr>
          <p:cNvSpPr txBox="1"/>
          <p:nvPr/>
        </p:nvSpPr>
        <p:spPr>
          <a:xfrm>
            <a:off x="5262536" y="6032579"/>
            <a:ext cx="3411300" cy="741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115000"/>
              </a:lnSpc>
            </a:pPr>
            <a:r>
              <a:rPr lang="en-GB" sz="1400" b="1" i="1" dirty="0">
                <a:solidFill>
                  <a:srgbClr val="BF9000"/>
                </a:solidFill>
              </a:rPr>
              <a:t>No Space Constraints</a:t>
            </a:r>
            <a:r>
              <a:rPr lang="en-GB" sz="1400" dirty="0">
                <a:solidFill>
                  <a:schemeClr val="dk1"/>
                </a:solidFill>
              </a:rPr>
              <a:t>, No Extra Space or Colour Charges</a:t>
            </a:r>
            <a:endParaRPr sz="1400" dirty="0">
              <a:solidFill>
                <a:schemeClr val="dk1"/>
              </a:solidFill>
            </a:endParaRPr>
          </a:p>
        </p:txBody>
      </p:sp>
      <p:pic>
        <p:nvPicPr>
          <p:cNvPr id="24" name="Google Shape;59;p13">
            <a:extLst>
              <a:ext uri="{FF2B5EF4-FFF2-40B4-BE49-F238E27FC236}">
                <a16:creationId xmlns:a16="http://schemas.microsoft.com/office/drawing/2014/main" id="{7D5CFF1A-4962-41B9-80E5-57256D5FA5E5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863847" y="5080451"/>
            <a:ext cx="332499" cy="25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Google Shape;61;p13">
            <a:extLst>
              <a:ext uri="{FF2B5EF4-FFF2-40B4-BE49-F238E27FC236}">
                <a16:creationId xmlns:a16="http://schemas.microsoft.com/office/drawing/2014/main" id="{9E0A5A49-0135-4D81-A6BD-576E7B0093EA}"/>
              </a:ext>
            </a:extLst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868250" y="6152033"/>
            <a:ext cx="260733" cy="2513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60;p13">
            <a:extLst>
              <a:ext uri="{FF2B5EF4-FFF2-40B4-BE49-F238E27FC236}">
                <a16:creationId xmlns:a16="http://schemas.microsoft.com/office/drawing/2014/main" id="{4553A5EB-7027-4AD7-A59E-A5EBC677EBD1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863847" y="5636983"/>
            <a:ext cx="260719" cy="2688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0900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389</TotalTime>
  <Words>227</Words>
  <Application>Microsoft Office PowerPoint</Application>
  <PresentationFormat>On-screen Show (4:3)</PresentationFormat>
  <Paragraphs>54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Palatino Linotype</vt:lpstr>
      <vt:lpstr>Times New Roman</vt:lpstr>
      <vt:lpstr>Wingdings</vt:lpstr>
      <vt:lpstr>Office Theme</vt:lpstr>
      <vt:lpstr>Special Issue：“The Contribution of Internal and External Factors to Human Spatial Navigation”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mdpi</dc:creator>
  <cp:lastModifiedBy>MDPI</cp:lastModifiedBy>
  <cp:revision>81</cp:revision>
  <dcterms:created xsi:type="dcterms:W3CDTF">2015-07-27T09:16:29Z</dcterms:created>
  <dcterms:modified xsi:type="dcterms:W3CDTF">2022-10-28T09:31:16Z</dcterms:modified>
</cp:coreProperties>
</file>